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handoutMasterIdLst>
    <p:handoutMasterId r:id="rId8"/>
  </p:handoutMasterIdLst>
  <p:sldIdLst>
    <p:sldId id="258" r:id="rId3"/>
    <p:sldId id="287" r:id="rId4"/>
    <p:sldId id="259" r:id="rId5"/>
    <p:sldId id="286" r:id="rId6"/>
  </p:sldIdLst>
  <p:sldSz cx="9144000" cy="6858000" type="screen4x3"/>
  <p:notesSz cx="6797675" cy="9928225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3600" b="1" kern="1200">
        <a:solidFill>
          <a:srgbClr val="612902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600" b="1" kern="1200">
        <a:solidFill>
          <a:srgbClr val="612902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600" b="1" kern="1200">
        <a:solidFill>
          <a:srgbClr val="612902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600" b="1" kern="1200">
        <a:solidFill>
          <a:srgbClr val="612902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600" b="1" kern="1200">
        <a:solidFill>
          <a:srgbClr val="612902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3600" b="1" kern="1200">
        <a:solidFill>
          <a:srgbClr val="612902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3600" b="1" kern="1200">
        <a:solidFill>
          <a:srgbClr val="612902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3600" b="1" kern="1200">
        <a:solidFill>
          <a:srgbClr val="612902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3600" b="1" kern="1200">
        <a:solidFill>
          <a:srgbClr val="612902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612902"/>
    <a:srgbClr val="6433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97" autoAdjust="0"/>
    <p:restoredTop sz="90888" autoAdjust="0"/>
  </p:normalViewPr>
  <p:slideViewPr>
    <p:cSldViewPr>
      <p:cViewPr varScale="1">
        <p:scale>
          <a:sx n="102" d="100"/>
          <a:sy n="102" d="100"/>
        </p:scale>
        <p:origin x="-1542" y="-102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A5D0F-4101-4242-9096-97A1A6A1739C}" type="datetimeFigureOut">
              <a:rPr lang="nl-NL" smtClean="0"/>
              <a:t>27-6-2016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D136C3-C584-407D-815C-AD69C227BE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537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10F2883-CF31-4252-9407-7524560E62B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65033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867C60E-F0B8-47F7-8917-871A4A6E8CF9}" type="slidenum">
              <a:rPr lang="nl-NL" sz="1200" b="0">
                <a:solidFill>
                  <a:schemeClr val="tx1"/>
                </a:solidFill>
              </a:rPr>
              <a:pPr eaLnBrk="1" hangingPunct="1"/>
              <a:t>1</a:t>
            </a:fld>
            <a:endParaRPr lang="nl-NL" sz="1200" b="0">
              <a:solidFill>
                <a:schemeClr val="tx1"/>
              </a:solidFill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9404B01-3926-4C96-8B4B-0799494F382D}" type="slidenum">
              <a:rPr lang="nl-NL" sz="1200" b="0">
                <a:solidFill>
                  <a:schemeClr val="tx1"/>
                </a:solidFill>
              </a:rPr>
              <a:pPr eaLnBrk="1" hangingPunct="1"/>
              <a:t>2</a:t>
            </a:fld>
            <a:endParaRPr lang="nl-NL" sz="1200" b="0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9404B01-3926-4C96-8B4B-0799494F382D}" type="slidenum">
              <a:rPr lang="nl-NL" sz="1200" b="0">
                <a:solidFill>
                  <a:schemeClr val="tx1"/>
                </a:solidFill>
              </a:rPr>
              <a:pPr eaLnBrk="1" hangingPunct="1"/>
              <a:t>3</a:t>
            </a:fld>
            <a:endParaRPr lang="nl-NL" sz="1200" b="0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9404B01-3926-4C96-8B4B-0799494F382D}" type="slidenum">
              <a:rPr lang="nl-NL" sz="1200" b="0">
                <a:solidFill>
                  <a:schemeClr val="tx1"/>
                </a:solidFill>
              </a:rPr>
              <a:pPr eaLnBrk="1" hangingPunct="1"/>
              <a:t>4</a:t>
            </a:fld>
            <a:endParaRPr lang="nl-NL" sz="1200" b="0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77234-96BD-41DD-A834-821E1504DB5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6812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42AF4-41C8-4061-A0B8-B5394E1F32A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559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E2A38-15A9-4B67-ABFA-C20FE214A79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7971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65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905000" y="2667000"/>
            <a:ext cx="6858000" cy="26336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altLang="nl-NL" noProof="0" smtClean="0"/>
              <a:t>Klik om het opmaakprofiel te bewerken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5445125"/>
            <a:ext cx="6858000" cy="1108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 b="1">
                <a:latin typeface="GillSans" pitchFamily="34" charset="0"/>
              </a:defRPr>
            </a:lvl1pPr>
          </a:lstStyle>
          <a:p>
            <a:pPr lvl="0"/>
            <a:r>
              <a:rPr lang="nl-NL" altLang="nl-NL" noProof="0" smtClean="0"/>
              <a:t>Klik om naam in te voeren</a:t>
            </a:r>
          </a:p>
          <a:p>
            <a:pPr lvl="0"/>
            <a:r>
              <a:rPr lang="nl-NL" altLang="nl-NL" noProof="0" smtClean="0"/>
              <a:t>Klik om datum in te voeren</a:t>
            </a:r>
          </a:p>
        </p:txBody>
      </p:sp>
      <p:pic>
        <p:nvPicPr>
          <p:cNvPr id="6656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514600"/>
            <a:ext cx="688975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48370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E7C967-0B10-49E8-AB72-C498631178B6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979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CB00F1-8715-4073-8829-4137220E8553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003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295400" y="1295400"/>
            <a:ext cx="36576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105400" y="1295400"/>
            <a:ext cx="36576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896AA0-AD7E-4455-8145-D56923FE0480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71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197049-5466-4C4B-B6DE-51B3BB1380A9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5805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3F1EEE-3235-4BA0-A4F6-D51C9525425B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6017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A7B4F-1063-416A-B6ED-C29CDC0F15F0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3982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BB67D1-7433-40DF-BC53-DEFA2E92D5E4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940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1CBB3-A73E-4FB8-8523-7D1E1F864AF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13692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78D7D-B140-4F52-9D91-3564EE7B28C7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4956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4A04F-72B9-4D78-90E0-A76385DA79C7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2241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96100" y="381000"/>
            <a:ext cx="1866900" cy="53340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295400" y="381000"/>
            <a:ext cx="5448300" cy="53340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CDC37-DF35-41E6-BB61-79EF0DDBBBA1}" type="slidenum">
              <a:rPr lang="nl-NL" altLang="nl-NL">
                <a:solidFill>
                  <a:srgbClr val="000000"/>
                </a:solidFill>
              </a:rPr>
              <a:pPr/>
              <a:t>‹nr.›</a:t>
            </a:fld>
            <a:endParaRPr lang="nl-NL" alt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993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D74F0-826F-4284-AD41-4B7EA9BB784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5851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F3381-1FE6-4974-AD26-59AA632E0AA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2277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164D6-39D7-45C5-8291-6FDBFB6049F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409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08AD5-CBED-43E4-9844-E813295EF9C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0921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183DC-B73D-4B2A-BB3B-CEE779CA33C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5816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737BA-2138-4EE1-9F70-A16188E79D6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647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E642E0-214F-43FB-BE89-5DDA5360110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3963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57B1ECA-049B-450D-B467-8F19468D8CB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1290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1290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1290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1290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1290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61290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61290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61290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612902"/>
          </a:solidFill>
          <a:latin typeface="Arial" charset="0"/>
          <a:cs typeface="Arial" charset="0"/>
        </a:defRPr>
      </a:lvl9pPr>
    </p:titleStyle>
    <p:bodyStyle>
      <a:lvl1pPr marL="609600" indent="-609600" algn="l" rtl="0" eaLnBrk="0" fontAlgn="base" hangingPunct="0">
        <a:spcBef>
          <a:spcPct val="20000"/>
        </a:spcBef>
        <a:spcAft>
          <a:spcPct val="0"/>
        </a:spcAft>
        <a:buAutoNum type="arabicPeriod"/>
        <a:defRPr sz="3200">
          <a:solidFill>
            <a:srgbClr val="612902"/>
          </a:solidFill>
          <a:latin typeface="+mn-lt"/>
          <a:ea typeface="+mn-ea"/>
          <a:cs typeface="+mn-cs"/>
        </a:defRPr>
      </a:lvl1pPr>
      <a:lvl2pPr marL="990600" indent="-5334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800">
          <a:solidFill>
            <a:schemeClr val="tx1"/>
          </a:solidFill>
          <a:latin typeface="+mn-lt"/>
          <a:cs typeface="+mn-cs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buChar char="o"/>
        <a:defRPr sz="2400">
          <a:solidFill>
            <a:schemeClr val="tx1"/>
          </a:solidFill>
          <a:latin typeface="+mn-lt"/>
          <a:cs typeface="+mn-cs"/>
        </a:defRPr>
      </a:lvl3pPr>
      <a:lvl4pPr marL="1752600" indent="-3810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209800" indent="-3810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893"/>
          <a:stretch>
            <a:fillRect/>
          </a:stretch>
        </p:blipFill>
        <p:spPr bwMode="auto">
          <a:xfrm>
            <a:off x="0" y="-15875"/>
            <a:ext cx="1476375" cy="687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5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381000"/>
            <a:ext cx="7467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het opmaakprofiel te bewerken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295400"/>
            <a:ext cx="74676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 smtClean="0"/>
              <a:t>Eerste niveau</a:t>
            </a:r>
            <a:endParaRPr lang="nl-NL" altLang="nl-NL" smtClean="0"/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22438" y="6096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latin typeface="+mj-lt"/>
              </a:defRPr>
            </a:lvl1pPr>
          </a:lstStyle>
          <a:p>
            <a:pPr eaLnBrk="0" hangingPunct="0"/>
            <a:endParaRPr lang="nl-NL" altLang="nl-NL" b="0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27438" y="6096000"/>
            <a:ext cx="3048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+mj-lt"/>
              </a:defRPr>
            </a:lvl1pPr>
          </a:lstStyle>
          <a:p>
            <a:pPr algn="ctr" eaLnBrk="0" hangingPunct="0"/>
            <a:endParaRPr lang="nl-NL" altLang="nl-NL" b="0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096000"/>
            <a:ext cx="1862138" cy="315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j-lt"/>
              </a:defRPr>
            </a:lvl1pPr>
          </a:lstStyle>
          <a:p>
            <a:pPr eaLnBrk="0" hangingPunct="0"/>
            <a:fld id="{E9CC4D8B-407E-44BB-B4D4-50808E8DC7AF}" type="slidenum">
              <a:rPr lang="nl-NL" altLang="nl-NL" b="0" smtClean="0">
                <a:solidFill>
                  <a:srgbClr val="000000"/>
                </a:solidFill>
                <a:cs typeface="+mn-cs"/>
              </a:rPr>
              <a:pPr eaLnBrk="0" hangingPunct="0"/>
              <a:t>‹nr.›</a:t>
            </a:fld>
            <a:endParaRPr lang="nl-NL" altLang="nl-NL" b="0" smtClean="0">
              <a:solidFill>
                <a:srgbClr val="000000"/>
              </a:solidFill>
              <a:cs typeface="+mn-cs"/>
            </a:endParaRPr>
          </a:p>
        </p:txBody>
      </p:sp>
      <p:pic>
        <p:nvPicPr>
          <p:cNvPr id="65544" name="Picture 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1000"/>
            <a:ext cx="347663" cy="450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545" name="Line 9"/>
          <p:cNvSpPr>
            <a:spLocks noChangeShapeType="1"/>
          </p:cNvSpPr>
          <p:nvPr/>
        </p:nvSpPr>
        <p:spPr bwMode="auto">
          <a:xfrm>
            <a:off x="1295400" y="381000"/>
            <a:ext cx="7861300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nl-NL" sz="2400" b="0" smtClean="0">
              <a:solidFill>
                <a:srgbClr val="000000"/>
              </a:solidFill>
              <a:latin typeface="Times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6274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GillSan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GillSan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GillSan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GillSan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Gill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Gill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Gill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GillSans" pitchFamily="34" charset="0"/>
        </a:defRPr>
      </a:lvl9pPr>
    </p:titleStyle>
    <p:bodyStyle>
      <a:lvl1pPr marL="365125" indent="-365125" algn="l" rtl="0" fontAlgn="base">
        <a:spcBef>
          <a:spcPct val="20000"/>
        </a:spcBef>
        <a:spcAft>
          <a:spcPct val="0"/>
        </a:spcAft>
        <a:buClr>
          <a:srgbClr val="0678B3"/>
        </a:buClr>
        <a:buFont typeface="Wingdings" pitchFamily="2" charset="2"/>
        <a:buChar char="£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35013" indent="-368300" algn="l" rtl="0" fontAlgn="base">
        <a:spcBef>
          <a:spcPct val="20000"/>
        </a:spcBef>
        <a:spcAft>
          <a:spcPct val="0"/>
        </a:spcAft>
        <a:buFont typeface="Times" pitchFamily="18" charset="0"/>
        <a:buBlip>
          <a:blip r:embed="rId14"/>
        </a:buBlip>
        <a:defRPr sz="2000">
          <a:solidFill>
            <a:schemeClr val="tx1"/>
          </a:solidFill>
          <a:latin typeface="+mn-lt"/>
        </a:defRPr>
      </a:lvl2pPr>
      <a:lvl3pPr marL="1104900" indent="-3683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Arial Black" pitchFamily="34" charset="0"/>
        <a:buChar char="−"/>
        <a:defRPr>
          <a:solidFill>
            <a:schemeClr val="tx1"/>
          </a:solidFill>
          <a:latin typeface="+mn-lt"/>
        </a:defRPr>
      </a:lvl3pPr>
      <a:lvl4pPr marL="1474788" indent="-3683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 2" pitchFamily="18" charset="2"/>
        <a:buChar char=""/>
        <a:defRPr>
          <a:solidFill>
            <a:schemeClr val="tx1"/>
          </a:solidFill>
          <a:latin typeface="+mn-lt"/>
        </a:defRPr>
      </a:lvl4pPr>
      <a:lvl5pPr marL="1844675" indent="-1905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j-lt"/>
        </a:defRPr>
      </a:lvl5pPr>
      <a:lvl6pPr marL="2301875" indent="-1905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j-lt"/>
        </a:defRPr>
      </a:lvl6pPr>
      <a:lvl7pPr marL="2759075" indent="-1905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j-lt"/>
        </a:defRPr>
      </a:lvl7pPr>
      <a:lvl8pPr marL="3216275" indent="-1905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j-lt"/>
        </a:defRPr>
      </a:lvl8pPr>
      <a:lvl9pPr marL="3673475" indent="-1905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j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05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413"/>
            <a:ext cx="9144000" cy="558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0" y="0"/>
            <a:ext cx="9144000" cy="17002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205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625" y="333375"/>
            <a:ext cx="47783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8"/>
          <p:cNvSpPr txBox="1">
            <a:spLocks noChangeArrowheads="1"/>
          </p:cNvSpPr>
          <p:nvPr/>
        </p:nvSpPr>
        <p:spPr bwMode="auto">
          <a:xfrm>
            <a:off x="1187450" y="2348880"/>
            <a:ext cx="676910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NL" b="0" dirty="0">
                <a:solidFill>
                  <a:schemeClr val="bg1"/>
                </a:solidFill>
              </a:rPr>
              <a:t>Wim &amp; Aisha in de </a:t>
            </a:r>
            <a:r>
              <a:rPr lang="nl-NL" b="0" dirty="0" smtClean="0">
                <a:solidFill>
                  <a:schemeClr val="bg1"/>
                </a:solidFill>
              </a:rPr>
              <a:t>Board</a:t>
            </a:r>
          </a:p>
          <a:p>
            <a:pPr algn="ctr" eaLnBrk="1" hangingPunct="1">
              <a:spcBef>
                <a:spcPct val="50000"/>
              </a:spcBef>
            </a:pPr>
            <a:r>
              <a:rPr lang="nl-NL" b="0" dirty="0">
                <a:solidFill>
                  <a:schemeClr val="bg1"/>
                </a:solidFill>
              </a:rPr>
              <a:t/>
            </a:r>
            <a:br>
              <a:rPr lang="nl-NL" b="0" dirty="0">
                <a:solidFill>
                  <a:schemeClr val="bg1"/>
                </a:solidFill>
              </a:rPr>
            </a:br>
            <a:r>
              <a:rPr lang="nl-NL" b="0" dirty="0">
                <a:solidFill>
                  <a:schemeClr val="bg1"/>
                </a:solidFill>
              </a:rPr>
              <a:t>PIT CAFÉ 27 JUNI </a:t>
            </a:r>
            <a:r>
              <a:rPr lang="nl-NL" b="0" dirty="0" smtClean="0">
                <a:solidFill>
                  <a:schemeClr val="bg1"/>
                </a:solidFill>
              </a:rPr>
              <a:t>2016</a:t>
            </a: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1258888" y="5774809"/>
            <a:ext cx="6049962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sz="1800" b="0" dirty="0" smtClean="0">
                <a:solidFill>
                  <a:schemeClr val="bg1"/>
                </a:solidFill>
              </a:rPr>
              <a:t>Alex Grashof &amp; </a:t>
            </a:r>
            <a:r>
              <a:rPr lang="nl-NL" sz="1800" b="0" dirty="0" err="1" smtClean="0">
                <a:solidFill>
                  <a:schemeClr val="bg1"/>
                </a:solidFill>
              </a:rPr>
              <a:t>Hayat</a:t>
            </a:r>
            <a:r>
              <a:rPr lang="nl-NL" sz="1800" b="0" dirty="0" smtClean="0">
                <a:solidFill>
                  <a:schemeClr val="bg1"/>
                </a:solidFill>
              </a:rPr>
              <a:t> </a:t>
            </a:r>
            <a:r>
              <a:rPr lang="nl-NL" sz="1800" b="0" dirty="0" err="1">
                <a:solidFill>
                  <a:schemeClr val="bg1"/>
                </a:solidFill>
              </a:rPr>
              <a:t>Chidi</a:t>
            </a:r>
            <a:r>
              <a:rPr lang="nl-NL" sz="1800" b="0" dirty="0">
                <a:solidFill>
                  <a:schemeClr val="bg1"/>
                </a:solidFill>
              </a:rPr>
              <a:t> </a:t>
            </a:r>
            <a:endParaRPr lang="nl-NL" sz="1800" b="0" dirty="0" smtClean="0">
              <a:solidFill>
                <a:schemeClr val="bg1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nl-NL" sz="1800" b="0" dirty="0" smtClean="0">
                <a:solidFill>
                  <a:schemeClr val="bg1"/>
                </a:solidFill>
              </a:rPr>
              <a:t>Woonlab &amp; Jong Doen</a:t>
            </a:r>
            <a:endParaRPr lang="nl-NL" sz="1800" b="0" dirty="0">
              <a:solidFill>
                <a:schemeClr val="bg1"/>
              </a:solidFill>
            </a:endParaRPr>
          </a:p>
        </p:txBody>
      </p:sp>
      <p:pic>
        <p:nvPicPr>
          <p:cNvPr id="2057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5661025"/>
            <a:ext cx="6985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838447" y="1231049"/>
            <a:ext cx="7982025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9pPr>
          </a:lstStyle>
          <a:p>
            <a:pPr marL="0" indent="0" eaLnBrk="1" hangingPunct="1">
              <a:spcBef>
                <a:spcPct val="50000"/>
              </a:spcBef>
            </a:pPr>
            <a:r>
              <a:rPr lang="nl-NL" sz="1600" b="0" dirty="0">
                <a:solidFill>
                  <a:srgbClr val="64330C"/>
                </a:solidFill>
              </a:rPr>
              <a:t>Evolutionaire noodzaak van een aansluiting/fit tussen organisaties en hun omgeving, dat geldt voor ‘hun markt’ en ‘hun samenleving’</a:t>
            </a:r>
          </a:p>
          <a:p>
            <a:pPr marL="0" indent="0" eaLnBrk="1" hangingPunct="1">
              <a:spcBef>
                <a:spcPct val="50000"/>
              </a:spcBef>
            </a:pPr>
            <a:r>
              <a:rPr lang="nl-NL" sz="1600" b="0" dirty="0" smtClean="0">
                <a:solidFill>
                  <a:srgbClr val="64330C"/>
                </a:solidFill>
              </a:rPr>
              <a:t>	Want wijk </a:t>
            </a:r>
            <a:r>
              <a:rPr lang="nl-NL" sz="1600" b="0" dirty="0">
                <a:solidFill>
                  <a:srgbClr val="64330C"/>
                </a:solidFill>
              </a:rPr>
              <a:t>je teveel af dan snap je de </a:t>
            </a:r>
            <a:r>
              <a:rPr lang="nl-NL" sz="1600" b="0" dirty="0" smtClean="0">
                <a:solidFill>
                  <a:srgbClr val="64330C"/>
                </a:solidFill>
              </a:rPr>
              <a:t>markt/samenleving </a:t>
            </a:r>
            <a:r>
              <a:rPr lang="nl-NL" sz="1600" b="0" dirty="0">
                <a:solidFill>
                  <a:srgbClr val="64330C"/>
                </a:solidFill>
              </a:rPr>
              <a:t>niet </a:t>
            </a:r>
            <a:r>
              <a:rPr lang="nl-NL" sz="1600" b="0" dirty="0" smtClean="0">
                <a:solidFill>
                  <a:srgbClr val="64330C"/>
                </a:solidFill>
              </a:rPr>
              <a:t>meer</a:t>
            </a:r>
          </a:p>
          <a:p>
            <a:pPr marL="0" indent="0" eaLnBrk="1" hangingPunct="1">
              <a:spcBef>
                <a:spcPct val="50000"/>
              </a:spcBef>
            </a:pPr>
            <a:r>
              <a:rPr lang="nl-NL" sz="1600" b="0" dirty="0" smtClean="0">
                <a:solidFill>
                  <a:srgbClr val="64330C"/>
                </a:solidFill>
              </a:rPr>
              <a:t>	en </a:t>
            </a:r>
            <a:r>
              <a:rPr lang="nl-NL" sz="1600" b="0" dirty="0" err="1">
                <a:solidFill>
                  <a:srgbClr val="64330C"/>
                </a:solidFill>
              </a:rPr>
              <a:t>vice</a:t>
            </a:r>
            <a:r>
              <a:rPr lang="nl-NL" sz="1600" b="0" dirty="0">
                <a:solidFill>
                  <a:srgbClr val="64330C"/>
                </a:solidFill>
              </a:rPr>
              <a:t> </a:t>
            </a:r>
            <a:r>
              <a:rPr lang="nl-NL" sz="1600" b="0" dirty="0" smtClean="0">
                <a:solidFill>
                  <a:srgbClr val="64330C"/>
                </a:solidFill>
              </a:rPr>
              <a:t>versa accepteert de markt/samenleving jou niet </a:t>
            </a:r>
            <a:r>
              <a:rPr lang="nl-NL" sz="1600" b="0" dirty="0">
                <a:solidFill>
                  <a:srgbClr val="64330C"/>
                </a:solidFill>
              </a:rPr>
              <a:t>meer.</a:t>
            </a:r>
          </a:p>
          <a:p>
            <a:pPr marL="0" indent="0" eaLnBrk="1" hangingPunct="1">
              <a:spcBef>
                <a:spcPct val="50000"/>
              </a:spcBef>
            </a:pPr>
            <a:endParaRPr lang="nl-NL" sz="1600" b="0" dirty="0" smtClean="0">
              <a:solidFill>
                <a:srgbClr val="64330C"/>
              </a:solidFill>
            </a:endParaRPr>
          </a:p>
          <a:p>
            <a:pPr marL="0" indent="0" eaLnBrk="1" hangingPunct="1">
              <a:spcBef>
                <a:spcPct val="50000"/>
              </a:spcBef>
            </a:pPr>
            <a:r>
              <a:rPr lang="nl-NL" sz="1600" b="0" dirty="0" smtClean="0">
                <a:solidFill>
                  <a:srgbClr val="64330C"/>
                </a:solidFill>
              </a:rPr>
              <a:t>Toenemende </a:t>
            </a:r>
            <a:r>
              <a:rPr lang="nl-NL" sz="1600" b="0" dirty="0">
                <a:solidFill>
                  <a:srgbClr val="64330C"/>
                </a:solidFill>
              </a:rPr>
              <a:t>diversiteit in de samenleving levert via de evolutie uiteindelijk dus diversiteit in de Board op…………………zou je zeggen.</a:t>
            </a:r>
          </a:p>
          <a:p>
            <a:pPr marL="0" indent="0" eaLnBrk="1" hangingPunct="1">
              <a:spcBef>
                <a:spcPct val="50000"/>
              </a:spcBef>
            </a:pPr>
            <a:endParaRPr lang="nl-NL" sz="1600" b="0" dirty="0" smtClean="0">
              <a:solidFill>
                <a:srgbClr val="64330C"/>
              </a:solidFill>
            </a:endParaRPr>
          </a:p>
          <a:p>
            <a:pPr marL="0" indent="0" eaLnBrk="1" hangingPunct="1">
              <a:spcBef>
                <a:spcPct val="50000"/>
              </a:spcBef>
            </a:pPr>
            <a:r>
              <a:rPr lang="nl-NL" sz="1600" b="0" dirty="0" smtClean="0">
                <a:solidFill>
                  <a:srgbClr val="64330C"/>
                </a:solidFill>
              </a:rPr>
              <a:t>Robert </a:t>
            </a:r>
            <a:r>
              <a:rPr lang="nl-NL" sz="1600" b="0" dirty="0">
                <a:solidFill>
                  <a:srgbClr val="64330C"/>
                </a:solidFill>
              </a:rPr>
              <a:t>Michels (1876 - 1936) </a:t>
            </a:r>
            <a:r>
              <a:rPr lang="nl-NL" sz="1600" b="0" dirty="0" smtClean="0">
                <a:solidFill>
                  <a:srgbClr val="64330C"/>
                </a:solidFill>
              </a:rPr>
              <a:t>kwam nu </a:t>
            </a:r>
            <a:r>
              <a:rPr lang="nl-NL" sz="1600" b="0" dirty="0">
                <a:solidFill>
                  <a:srgbClr val="64330C"/>
                </a:solidFill>
              </a:rPr>
              <a:t>een eeuw </a:t>
            </a:r>
            <a:r>
              <a:rPr lang="nl-NL" sz="1600" b="0" dirty="0" smtClean="0">
                <a:solidFill>
                  <a:srgbClr val="64330C"/>
                </a:solidFill>
              </a:rPr>
              <a:t>geleden tot een andere conclusie, in de tijd van sterke </a:t>
            </a:r>
            <a:r>
              <a:rPr lang="nl-NL" sz="1600" b="0" dirty="0">
                <a:solidFill>
                  <a:srgbClr val="64330C"/>
                </a:solidFill>
              </a:rPr>
              <a:t>emancipatiegolven:</a:t>
            </a:r>
          </a:p>
          <a:p>
            <a:pPr eaLnBrk="1" hangingPunct="1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nl-NL" sz="1600" b="0" dirty="0">
                <a:solidFill>
                  <a:srgbClr val="64330C"/>
                </a:solidFill>
              </a:rPr>
              <a:t>Arbeiders, Vrouwen (in </a:t>
            </a:r>
            <a:r>
              <a:rPr lang="nl-NL" sz="1600" b="0" dirty="0" smtClean="0">
                <a:solidFill>
                  <a:srgbClr val="64330C"/>
                </a:solidFill>
              </a:rPr>
              <a:t>NL: ook </a:t>
            </a:r>
            <a:r>
              <a:rPr lang="nl-NL" sz="1600" b="0" dirty="0">
                <a:solidFill>
                  <a:srgbClr val="64330C"/>
                </a:solidFill>
              </a:rPr>
              <a:t>Katholieken, </a:t>
            </a:r>
            <a:r>
              <a:rPr lang="nl-NL" sz="1600" b="0" dirty="0" smtClean="0">
                <a:solidFill>
                  <a:srgbClr val="64330C"/>
                </a:solidFill>
              </a:rPr>
              <a:t>Protestant Christelijke </a:t>
            </a:r>
            <a:r>
              <a:rPr lang="nl-NL" sz="1600" b="0" dirty="0">
                <a:solidFill>
                  <a:srgbClr val="64330C"/>
                </a:solidFill>
              </a:rPr>
              <a:t>Kleine </a:t>
            </a:r>
            <a:r>
              <a:rPr lang="nl-NL" sz="1600" b="0" dirty="0" err="1">
                <a:solidFill>
                  <a:srgbClr val="64330C"/>
                </a:solidFill>
              </a:rPr>
              <a:t>Luyden</a:t>
            </a:r>
            <a:r>
              <a:rPr lang="nl-NL" sz="1600" b="0" dirty="0">
                <a:solidFill>
                  <a:srgbClr val="64330C"/>
                </a:solidFill>
              </a:rPr>
              <a:t>) </a:t>
            </a:r>
          </a:p>
          <a:p>
            <a:pPr marL="0" indent="0" eaLnBrk="1" hangingPunct="1">
              <a:spcBef>
                <a:spcPct val="50000"/>
              </a:spcBef>
            </a:pPr>
            <a:endParaRPr lang="nl-NL" sz="1600" b="0" dirty="0" smtClean="0">
              <a:solidFill>
                <a:srgbClr val="64330C"/>
              </a:solidFill>
            </a:endParaRPr>
          </a:p>
          <a:p>
            <a:pPr marL="0" indent="0" eaLnBrk="1" hangingPunct="1">
              <a:spcBef>
                <a:spcPct val="50000"/>
              </a:spcBef>
            </a:pPr>
            <a:r>
              <a:rPr lang="nl-NL" sz="1600" b="0" dirty="0" smtClean="0">
                <a:solidFill>
                  <a:srgbClr val="64330C"/>
                </a:solidFill>
              </a:rPr>
              <a:t>Hij deed onderzoek </a:t>
            </a:r>
            <a:r>
              <a:rPr lang="nl-NL" sz="1600" b="0" dirty="0">
                <a:solidFill>
                  <a:srgbClr val="64330C"/>
                </a:solidFill>
              </a:rPr>
              <a:t>naar emancipatoire politieke </a:t>
            </a:r>
            <a:r>
              <a:rPr lang="nl-NL" sz="1600" b="0" dirty="0" smtClean="0">
                <a:solidFill>
                  <a:srgbClr val="64330C"/>
                </a:solidFill>
              </a:rPr>
              <a:t>partijen waaronder </a:t>
            </a:r>
            <a:r>
              <a:rPr lang="nl-NL" sz="1600" b="0" dirty="0">
                <a:solidFill>
                  <a:srgbClr val="64330C"/>
                </a:solidFill>
              </a:rPr>
              <a:t>de SPD</a:t>
            </a:r>
          </a:p>
          <a:p>
            <a:pPr marL="0" indent="0" eaLnBrk="1" hangingPunct="1">
              <a:spcBef>
                <a:spcPct val="50000"/>
              </a:spcBef>
            </a:pPr>
            <a:r>
              <a:rPr lang="nl-NL" sz="1600" b="0" dirty="0">
                <a:solidFill>
                  <a:srgbClr val="64330C"/>
                </a:solidFill>
              </a:rPr>
              <a:t>In 1911 verscheen zijn hoofdwerk: “</a:t>
            </a:r>
            <a:r>
              <a:rPr lang="nl-NL" sz="1600" b="0" dirty="0" err="1">
                <a:solidFill>
                  <a:srgbClr val="64330C"/>
                </a:solidFill>
              </a:rPr>
              <a:t>Zur</a:t>
            </a:r>
            <a:r>
              <a:rPr lang="nl-NL" sz="1600" b="0" dirty="0">
                <a:solidFill>
                  <a:srgbClr val="64330C"/>
                </a:solidFill>
              </a:rPr>
              <a:t> Sociologie des </a:t>
            </a:r>
            <a:r>
              <a:rPr lang="nl-NL" sz="1600" b="0" dirty="0" err="1">
                <a:solidFill>
                  <a:srgbClr val="64330C"/>
                </a:solidFill>
              </a:rPr>
              <a:t>Parteiwesens</a:t>
            </a:r>
            <a:r>
              <a:rPr lang="nl-NL" sz="1600" b="0" dirty="0">
                <a:solidFill>
                  <a:srgbClr val="64330C"/>
                </a:solidFill>
              </a:rPr>
              <a:t> in der moderne </a:t>
            </a:r>
            <a:r>
              <a:rPr lang="nl-NL" sz="1600" b="0" dirty="0" err="1">
                <a:solidFill>
                  <a:srgbClr val="64330C"/>
                </a:solidFill>
              </a:rPr>
              <a:t>demokratie</a:t>
            </a:r>
            <a:r>
              <a:rPr lang="nl-NL" sz="1600" b="0" dirty="0">
                <a:solidFill>
                  <a:srgbClr val="64330C"/>
                </a:solidFill>
              </a:rPr>
              <a:t>. </a:t>
            </a:r>
            <a:r>
              <a:rPr lang="nl-NL" sz="1600" b="0" dirty="0" err="1">
                <a:solidFill>
                  <a:srgbClr val="64330C"/>
                </a:solidFill>
              </a:rPr>
              <a:t>Untersuchungen</a:t>
            </a:r>
            <a:r>
              <a:rPr lang="nl-NL" sz="1600" b="0" dirty="0">
                <a:solidFill>
                  <a:srgbClr val="64330C"/>
                </a:solidFill>
              </a:rPr>
              <a:t> </a:t>
            </a:r>
            <a:r>
              <a:rPr lang="nl-NL" sz="1600" b="0" dirty="0" err="1">
                <a:solidFill>
                  <a:srgbClr val="64330C"/>
                </a:solidFill>
              </a:rPr>
              <a:t>über</a:t>
            </a:r>
            <a:r>
              <a:rPr lang="nl-NL" sz="1600" b="0" dirty="0">
                <a:solidFill>
                  <a:srgbClr val="64330C"/>
                </a:solidFill>
              </a:rPr>
              <a:t> die </a:t>
            </a:r>
            <a:r>
              <a:rPr lang="nl-NL" sz="1600" b="0" u="sng" dirty="0" err="1">
                <a:solidFill>
                  <a:srgbClr val="64330C"/>
                </a:solidFill>
              </a:rPr>
              <a:t>oligarchischen</a:t>
            </a:r>
            <a:r>
              <a:rPr lang="nl-NL" sz="1600" b="0" u="sng" dirty="0">
                <a:solidFill>
                  <a:srgbClr val="64330C"/>
                </a:solidFill>
              </a:rPr>
              <a:t> </a:t>
            </a:r>
            <a:r>
              <a:rPr lang="nl-NL" sz="1600" b="0" u="sng" dirty="0" err="1">
                <a:solidFill>
                  <a:srgbClr val="64330C"/>
                </a:solidFill>
              </a:rPr>
              <a:t>tendenzen</a:t>
            </a:r>
            <a:r>
              <a:rPr lang="nl-NL" sz="1600" b="0" u="sng" dirty="0">
                <a:solidFill>
                  <a:srgbClr val="64330C"/>
                </a:solidFill>
              </a:rPr>
              <a:t> </a:t>
            </a:r>
            <a:r>
              <a:rPr lang="nl-NL" sz="1600" b="0" dirty="0">
                <a:solidFill>
                  <a:srgbClr val="64330C"/>
                </a:solidFill>
              </a:rPr>
              <a:t>des </a:t>
            </a:r>
            <a:r>
              <a:rPr lang="nl-NL" sz="1600" b="0" dirty="0" err="1">
                <a:solidFill>
                  <a:srgbClr val="64330C"/>
                </a:solidFill>
              </a:rPr>
              <a:t>Gruppenlebens</a:t>
            </a:r>
            <a:r>
              <a:rPr lang="nl-NL" sz="1600" b="0" dirty="0">
                <a:solidFill>
                  <a:srgbClr val="64330C"/>
                </a:solidFill>
              </a:rPr>
              <a:t>.”</a:t>
            </a:r>
          </a:p>
          <a:p>
            <a:pPr eaLnBrk="1" hangingPunct="1">
              <a:spcBef>
                <a:spcPct val="50000"/>
              </a:spcBef>
              <a:buFontTx/>
              <a:buBlip>
                <a:blip r:embed="rId3"/>
              </a:buBlip>
            </a:pPr>
            <a:endParaRPr lang="nl-NL" sz="1600" b="0" dirty="0">
              <a:solidFill>
                <a:srgbClr val="64330C"/>
              </a:solidFill>
            </a:endParaRPr>
          </a:p>
        </p:txBody>
      </p:sp>
      <p:sp>
        <p:nvSpPr>
          <p:cNvPr id="3077" name="Rectangle 13"/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9144000" cy="936104"/>
          </a:xfrm>
        </p:spPr>
        <p:txBody>
          <a:bodyPr/>
          <a:lstStyle/>
          <a:p>
            <a:pPr eaLnBrk="1" hangingPunct="1"/>
            <a:r>
              <a:rPr lang="nl-NL" sz="2800" dirty="0" smtClean="0">
                <a:solidFill>
                  <a:srgbClr val="64330C"/>
                </a:solidFill>
              </a:rPr>
              <a:t>Diversiteit </a:t>
            </a:r>
            <a:r>
              <a:rPr lang="nl-NL" sz="2800" dirty="0">
                <a:solidFill>
                  <a:srgbClr val="64330C"/>
                </a:solidFill>
              </a:rPr>
              <a:t>in bestuur &amp; </a:t>
            </a:r>
            <a:r>
              <a:rPr lang="nl-NL" sz="2800" dirty="0" smtClean="0">
                <a:solidFill>
                  <a:srgbClr val="64330C"/>
                </a:solidFill>
              </a:rPr>
              <a:t>toezicht politiek- </a:t>
            </a:r>
            <a:r>
              <a:rPr lang="nl-NL" sz="2800" dirty="0">
                <a:solidFill>
                  <a:srgbClr val="64330C"/>
                </a:solidFill>
              </a:rPr>
              <a:t>sociologisch </a:t>
            </a:r>
            <a:r>
              <a:rPr lang="nl-NL" sz="2800" dirty="0" smtClean="0">
                <a:solidFill>
                  <a:srgbClr val="64330C"/>
                </a:solidFill>
              </a:rPr>
              <a:t>perspectief</a:t>
            </a:r>
            <a:endParaRPr lang="en-US" sz="2800" dirty="0" smtClean="0">
              <a:solidFill>
                <a:srgbClr val="64330C"/>
              </a:solidFill>
            </a:endParaRPr>
          </a:p>
        </p:txBody>
      </p:sp>
      <p:pic>
        <p:nvPicPr>
          <p:cNvPr id="6" name="Picture 2" descr="logo woonlab 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488957"/>
            <a:ext cx="1573635" cy="34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675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838650" y="1124744"/>
            <a:ext cx="805383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9pPr>
          </a:lstStyle>
          <a:p>
            <a:pPr marL="0" indent="0" eaLnBrk="1" hangingPunct="1">
              <a:spcBef>
                <a:spcPct val="50000"/>
              </a:spcBef>
            </a:pPr>
            <a:r>
              <a:rPr lang="nl-NL" sz="1600" b="0" dirty="0" smtClean="0">
                <a:solidFill>
                  <a:srgbClr val="64330C"/>
                </a:solidFill>
              </a:rPr>
              <a:t>	Oligarchie betekent letterlijk in het Grieks:  </a:t>
            </a:r>
            <a:r>
              <a:rPr lang="nl-NL" sz="1600" b="0" dirty="0">
                <a:solidFill>
                  <a:srgbClr val="64330C"/>
                </a:solidFill>
              </a:rPr>
              <a:t>weinigen hebben </a:t>
            </a:r>
            <a:r>
              <a:rPr lang="nl-NL" sz="1600" b="0" dirty="0" smtClean="0">
                <a:solidFill>
                  <a:srgbClr val="64330C"/>
                </a:solidFill>
              </a:rPr>
              <a:t>macht</a:t>
            </a:r>
          </a:p>
          <a:p>
            <a:pPr marL="0" indent="0" eaLnBrk="1" hangingPunct="1">
              <a:spcBef>
                <a:spcPct val="50000"/>
              </a:spcBef>
            </a:pPr>
            <a:endParaRPr lang="nl-NL" sz="1600" b="0" dirty="0">
              <a:solidFill>
                <a:srgbClr val="64330C"/>
              </a:solidFill>
            </a:endParaRPr>
          </a:p>
          <a:p>
            <a:pPr eaLnBrk="1" hangingPunct="1">
              <a:spcBef>
                <a:spcPct val="50000"/>
              </a:spcBef>
              <a:buBlip>
                <a:blip r:embed="rId3"/>
              </a:buBlip>
            </a:pPr>
            <a:r>
              <a:rPr lang="nl-NL" sz="1600" b="0" dirty="0">
                <a:solidFill>
                  <a:srgbClr val="64330C"/>
                </a:solidFill>
              </a:rPr>
              <a:t>Alle organisatievormen worden, onafhankelijk van het democratische of autocratische gehalte in het begin, onvermijdelijk oligarchisch.</a:t>
            </a:r>
          </a:p>
          <a:p>
            <a:pPr marL="0" indent="0" eaLnBrk="1" hangingPunct="1">
              <a:spcBef>
                <a:spcPct val="50000"/>
              </a:spcBef>
            </a:pPr>
            <a:endParaRPr lang="nl-NL" sz="1600" b="0" dirty="0">
              <a:solidFill>
                <a:srgbClr val="64330C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nl-NL" sz="1600" b="0" dirty="0">
                <a:solidFill>
                  <a:srgbClr val="64330C"/>
                </a:solidFill>
              </a:rPr>
              <a:t>Bestuur in handen van </a:t>
            </a:r>
            <a:r>
              <a:rPr lang="nl-NL" sz="1600" b="0" dirty="0" smtClean="0">
                <a:solidFill>
                  <a:srgbClr val="64330C"/>
                </a:solidFill>
              </a:rPr>
              <a:t>weinigen, </a:t>
            </a:r>
            <a:r>
              <a:rPr lang="nl-NL" sz="1600" b="0" dirty="0">
                <a:solidFill>
                  <a:srgbClr val="64330C"/>
                </a:solidFill>
              </a:rPr>
              <a:t>die deelname van anderen (nieuwkomers) uitsluit.</a:t>
            </a:r>
          </a:p>
          <a:p>
            <a:pPr marL="0" indent="0" eaLnBrk="1" hangingPunct="1">
              <a:spcBef>
                <a:spcPct val="50000"/>
              </a:spcBef>
            </a:pPr>
            <a:endParaRPr lang="nl-NL" sz="1600" b="0" dirty="0" smtClean="0">
              <a:solidFill>
                <a:srgbClr val="64330C"/>
              </a:solidFill>
            </a:endParaRPr>
          </a:p>
          <a:p>
            <a:pPr marL="0" indent="0" eaLnBrk="1" hangingPunct="1">
              <a:spcBef>
                <a:spcPct val="50000"/>
              </a:spcBef>
            </a:pPr>
            <a:endParaRPr lang="nl-NL" sz="1600" b="0" dirty="0">
              <a:solidFill>
                <a:srgbClr val="64330C"/>
              </a:solidFill>
            </a:endParaRPr>
          </a:p>
          <a:p>
            <a:pPr marL="0" indent="0" eaLnBrk="1" hangingPunct="1">
              <a:spcBef>
                <a:spcPct val="50000"/>
              </a:spcBef>
            </a:pPr>
            <a:r>
              <a:rPr lang="nl-NL" sz="1600" b="0" dirty="0">
                <a:solidFill>
                  <a:srgbClr val="64330C"/>
                </a:solidFill>
              </a:rPr>
              <a:t>Drie oorzaken:</a:t>
            </a:r>
          </a:p>
          <a:p>
            <a:pPr eaLnBrk="1" hangingPunct="1">
              <a:spcBef>
                <a:spcPct val="50000"/>
              </a:spcBef>
              <a:buFont typeface="+mj-lt"/>
              <a:buAutoNum type="arabicPeriod"/>
            </a:pPr>
            <a:r>
              <a:rPr lang="nl-NL" sz="1600" b="0" dirty="0" smtClean="0">
                <a:solidFill>
                  <a:srgbClr val="64330C"/>
                </a:solidFill>
              </a:rPr>
              <a:t>Leiders </a:t>
            </a:r>
            <a:r>
              <a:rPr lang="nl-NL" sz="1600" b="0" dirty="0">
                <a:solidFill>
                  <a:srgbClr val="64330C"/>
                </a:solidFill>
              </a:rPr>
              <a:t>en elites </a:t>
            </a:r>
            <a:r>
              <a:rPr lang="nl-NL" sz="1600" b="0" dirty="0" smtClean="0">
                <a:solidFill>
                  <a:srgbClr val="64330C"/>
                </a:solidFill>
              </a:rPr>
              <a:t>van welke groep dan ook hebben altijd de </a:t>
            </a:r>
            <a:r>
              <a:rPr lang="nl-NL" sz="1600" b="0" dirty="0">
                <a:solidFill>
                  <a:srgbClr val="64330C"/>
                </a:solidFill>
              </a:rPr>
              <a:t>neiging om zich te organiseren en het eigen belang te behartigen</a:t>
            </a:r>
          </a:p>
          <a:p>
            <a:pPr eaLnBrk="1" hangingPunct="1">
              <a:spcBef>
                <a:spcPct val="50000"/>
              </a:spcBef>
              <a:buFont typeface="+mj-lt"/>
              <a:buAutoNum type="arabicPeriod"/>
            </a:pPr>
            <a:r>
              <a:rPr lang="nl-NL" sz="1600" b="0" dirty="0" smtClean="0">
                <a:solidFill>
                  <a:srgbClr val="64330C"/>
                </a:solidFill>
              </a:rPr>
              <a:t>De </a:t>
            </a:r>
            <a:r>
              <a:rPr lang="nl-NL" sz="1600" b="0" dirty="0">
                <a:solidFill>
                  <a:srgbClr val="64330C"/>
                </a:solidFill>
              </a:rPr>
              <a:t>dankbaarheid van de geleide groep</a:t>
            </a:r>
          </a:p>
          <a:p>
            <a:pPr eaLnBrk="1" hangingPunct="1">
              <a:spcBef>
                <a:spcPct val="50000"/>
              </a:spcBef>
              <a:buFont typeface="+mj-lt"/>
              <a:buAutoNum type="arabicPeriod"/>
            </a:pPr>
            <a:r>
              <a:rPr lang="nl-NL" sz="1600" b="0" dirty="0" smtClean="0">
                <a:solidFill>
                  <a:srgbClr val="64330C"/>
                </a:solidFill>
              </a:rPr>
              <a:t>De </a:t>
            </a:r>
            <a:r>
              <a:rPr lang="nl-NL" sz="1600" b="0" dirty="0">
                <a:solidFill>
                  <a:srgbClr val="64330C"/>
                </a:solidFill>
              </a:rPr>
              <a:t>passiviteit van de </a:t>
            </a:r>
            <a:r>
              <a:rPr lang="nl-NL" sz="1600" b="0" dirty="0" smtClean="0">
                <a:solidFill>
                  <a:srgbClr val="64330C"/>
                </a:solidFill>
              </a:rPr>
              <a:t>massa</a:t>
            </a:r>
            <a:endParaRPr lang="nl-NL" sz="1600" b="0" dirty="0">
              <a:solidFill>
                <a:srgbClr val="64330C"/>
              </a:solidFill>
            </a:endParaRPr>
          </a:p>
        </p:txBody>
      </p:sp>
      <p:sp>
        <p:nvSpPr>
          <p:cNvPr id="3077" name="Rectangle 13"/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9144000" cy="719138"/>
          </a:xfrm>
        </p:spPr>
        <p:txBody>
          <a:bodyPr/>
          <a:lstStyle/>
          <a:p>
            <a:pPr eaLnBrk="1" hangingPunct="1"/>
            <a:r>
              <a:rPr lang="nl-NL" sz="2800" dirty="0" err="1" smtClean="0">
                <a:solidFill>
                  <a:srgbClr val="64330C"/>
                </a:solidFill>
              </a:rPr>
              <a:t>Ijzeren</a:t>
            </a:r>
            <a:r>
              <a:rPr lang="nl-NL" sz="2800" dirty="0" smtClean="0">
                <a:solidFill>
                  <a:srgbClr val="64330C"/>
                </a:solidFill>
              </a:rPr>
              <a:t> wet van de Oligarchie</a:t>
            </a:r>
            <a:endParaRPr lang="en-US" sz="2800" dirty="0" smtClean="0">
              <a:solidFill>
                <a:srgbClr val="64330C"/>
              </a:solidFill>
            </a:endParaRPr>
          </a:p>
        </p:txBody>
      </p:sp>
      <p:pic>
        <p:nvPicPr>
          <p:cNvPr id="6" name="Picture 2" descr="logo woonlab 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488957"/>
            <a:ext cx="1573635" cy="34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272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838650" y="1124744"/>
            <a:ext cx="7981822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1290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nl-NL" sz="1600" dirty="0" smtClean="0">
                <a:solidFill>
                  <a:srgbClr val="64330C"/>
                </a:solidFill>
              </a:rPr>
              <a:t>Blijf bij het streven naar diversiteit altijd realistisch…………………………….. </a:t>
            </a:r>
          </a:p>
          <a:p>
            <a:pPr marL="457200" lvl="1" indent="0" eaLnBrk="1" hangingPunct="1">
              <a:spcBef>
                <a:spcPct val="50000"/>
              </a:spcBef>
            </a:pPr>
            <a:r>
              <a:rPr lang="nl-NL" sz="1600" b="0" dirty="0" smtClean="0">
                <a:solidFill>
                  <a:srgbClr val="64330C"/>
                </a:solidFill>
              </a:rPr>
              <a:t>want altijd </a:t>
            </a:r>
            <a:r>
              <a:rPr lang="nl-NL" sz="1600" b="0" dirty="0">
                <a:solidFill>
                  <a:srgbClr val="64330C"/>
                </a:solidFill>
              </a:rPr>
              <a:t>en overal </a:t>
            </a:r>
            <a:r>
              <a:rPr lang="nl-NL" sz="1600" b="0" dirty="0" smtClean="0">
                <a:solidFill>
                  <a:srgbClr val="64330C"/>
                </a:solidFill>
              </a:rPr>
              <a:t>raken </a:t>
            </a:r>
            <a:r>
              <a:rPr lang="nl-NL" sz="1600" b="0" dirty="0">
                <a:solidFill>
                  <a:srgbClr val="64330C"/>
                </a:solidFill>
              </a:rPr>
              <a:t>macht en belangen weer geconcentreerd bij weinigen, of dat nou blanke mannen, blanke vrouwen, niet-westerse vrouwen, arme of rijke mensen zijn.</a:t>
            </a:r>
          </a:p>
          <a:p>
            <a:pPr eaLnBrk="1" hangingPunct="1">
              <a:spcBef>
                <a:spcPct val="50000"/>
              </a:spcBef>
              <a:buFontTx/>
              <a:buBlip>
                <a:blip r:embed="rId3"/>
              </a:buBlip>
            </a:pPr>
            <a:endParaRPr lang="nl-NL" sz="1600" b="0" dirty="0">
              <a:solidFill>
                <a:srgbClr val="64330C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nl-NL" sz="1600" dirty="0" smtClean="0">
                <a:solidFill>
                  <a:srgbClr val="64330C"/>
                </a:solidFill>
              </a:rPr>
              <a:t>Zorg dus </a:t>
            </a:r>
            <a:r>
              <a:rPr lang="nl-NL" sz="1600" dirty="0">
                <a:solidFill>
                  <a:srgbClr val="64330C"/>
                </a:solidFill>
              </a:rPr>
              <a:t>voor </a:t>
            </a:r>
            <a:r>
              <a:rPr lang="nl-NL" sz="1600" dirty="0" smtClean="0">
                <a:solidFill>
                  <a:srgbClr val="64330C"/>
                </a:solidFill>
              </a:rPr>
              <a:t>sterke </a:t>
            </a:r>
            <a:r>
              <a:rPr lang="nl-NL" sz="1600" dirty="0">
                <a:solidFill>
                  <a:srgbClr val="64330C"/>
                </a:solidFill>
              </a:rPr>
              <a:t>mechanismen </a:t>
            </a:r>
            <a:r>
              <a:rPr lang="nl-NL" sz="1600" dirty="0" smtClean="0">
                <a:solidFill>
                  <a:srgbClr val="64330C"/>
                </a:solidFill>
              </a:rPr>
              <a:t>om </a:t>
            </a:r>
            <a:r>
              <a:rPr lang="nl-NL" sz="1600" dirty="0">
                <a:solidFill>
                  <a:srgbClr val="64330C"/>
                </a:solidFill>
              </a:rPr>
              <a:t>diversiteit op de agenda te houden in het toezicht en </a:t>
            </a:r>
            <a:r>
              <a:rPr lang="nl-NL" sz="1600" dirty="0" smtClean="0">
                <a:solidFill>
                  <a:srgbClr val="64330C"/>
                </a:solidFill>
              </a:rPr>
              <a:t>bestuur………………………………………………..</a:t>
            </a:r>
          </a:p>
          <a:p>
            <a:pPr marL="457200" lvl="1" indent="0" eaLnBrk="1" hangingPunct="1">
              <a:spcBef>
                <a:spcPct val="50000"/>
              </a:spcBef>
            </a:pPr>
            <a:r>
              <a:rPr lang="nl-NL" sz="1600" b="0" dirty="0" smtClean="0">
                <a:solidFill>
                  <a:srgbClr val="64330C"/>
                </a:solidFill>
              </a:rPr>
              <a:t>maar </a:t>
            </a:r>
            <a:r>
              <a:rPr lang="nl-NL" sz="1600" b="0" dirty="0">
                <a:solidFill>
                  <a:srgbClr val="64330C"/>
                </a:solidFill>
              </a:rPr>
              <a:t>dan wel vanuit een </a:t>
            </a:r>
            <a:r>
              <a:rPr lang="nl-NL" sz="1600" b="0" dirty="0" smtClean="0">
                <a:solidFill>
                  <a:srgbClr val="64330C"/>
                </a:solidFill>
              </a:rPr>
              <a:t>lange termijn ontwikkelingsperspectief</a:t>
            </a:r>
            <a:r>
              <a:rPr lang="nl-NL" sz="1600" b="0" dirty="0">
                <a:solidFill>
                  <a:srgbClr val="64330C"/>
                </a:solidFill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Blip>
                <a:blip r:embed="rId3"/>
              </a:buBlip>
            </a:pPr>
            <a:endParaRPr lang="nl-NL" sz="1600" b="0" dirty="0">
              <a:solidFill>
                <a:srgbClr val="64330C"/>
              </a:solidFill>
            </a:endParaRPr>
          </a:p>
          <a:p>
            <a:pPr lvl="1" eaLnBrk="1" hangingPunct="1">
              <a:spcBef>
                <a:spcPct val="50000"/>
              </a:spcBef>
              <a:buFont typeface="+mj-lt"/>
              <a:buAutoNum type="arabicPeriod"/>
            </a:pPr>
            <a:r>
              <a:rPr lang="nl-NL" sz="1600" b="0" dirty="0" smtClean="0">
                <a:solidFill>
                  <a:srgbClr val="64330C"/>
                </a:solidFill>
              </a:rPr>
              <a:t>Stem de samenstelling van de board af </a:t>
            </a:r>
            <a:r>
              <a:rPr lang="nl-NL" sz="1600" b="0" dirty="0">
                <a:solidFill>
                  <a:srgbClr val="64330C"/>
                </a:solidFill>
              </a:rPr>
              <a:t>op de </a:t>
            </a:r>
            <a:r>
              <a:rPr lang="nl-NL" sz="1600" b="0" dirty="0" smtClean="0">
                <a:solidFill>
                  <a:srgbClr val="64330C"/>
                </a:solidFill>
              </a:rPr>
              <a:t>markt waar je actief bent en de samenleving waar de organisatie zijn </a:t>
            </a:r>
            <a:r>
              <a:rPr lang="nl-NL" sz="1600" b="0" dirty="0">
                <a:solidFill>
                  <a:srgbClr val="64330C"/>
                </a:solidFill>
              </a:rPr>
              <a:t>voortbestaan </a:t>
            </a:r>
            <a:r>
              <a:rPr lang="nl-NL" sz="1600" b="0" dirty="0" smtClean="0">
                <a:solidFill>
                  <a:srgbClr val="64330C"/>
                </a:solidFill>
              </a:rPr>
              <a:t>op heeft gebaseerd.</a:t>
            </a:r>
          </a:p>
          <a:p>
            <a:pPr lvl="1" eaLnBrk="1" hangingPunct="1">
              <a:spcBef>
                <a:spcPct val="50000"/>
              </a:spcBef>
              <a:buFont typeface="+mj-lt"/>
              <a:buAutoNum type="arabicPeriod"/>
            </a:pPr>
            <a:r>
              <a:rPr lang="nl-NL" sz="1600" b="0" dirty="0" smtClean="0">
                <a:solidFill>
                  <a:srgbClr val="64330C"/>
                </a:solidFill>
              </a:rPr>
              <a:t>Ga </a:t>
            </a:r>
            <a:r>
              <a:rPr lang="nl-NL" sz="1600" b="0" dirty="0">
                <a:solidFill>
                  <a:srgbClr val="64330C"/>
                </a:solidFill>
              </a:rPr>
              <a:t>niet doen alsof invloed en macht niet aan de orde zijn. </a:t>
            </a:r>
            <a:r>
              <a:rPr lang="nl-NL" sz="1600" b="0" dirty="0" smtClean="0">
                <a:solidFill>
                  <a:srgbClr val="64330C"/>
                </a:solidFill>
              </a:rPr>
              <a:t>Versluier het niet achter een mooie </a:t>
            </a:r>
            <a:r>
              <a:rPr lang="nl-NL" sz="1600" b="0" dirty="0">
                <a:solidFill>
                  <a:srgbClr val="64330C"/>
                </a:solidFill>
              </a:rPr>
              <a:t>ideologische </a:t>
            </a:r>
            <a:r>
              <a:rPr lang="nl-NL" sz="1600" b="0" dirty="0" smtClean="0">
                <a:solidFill>
                  <a:srgbClr val="64330C"/>
                </a:solidFill>
              </a:rPr>
              <a:t>deken.</a:t>
            </a:r>
          </a:p>
          <a:p>
            <a:pPr lvl="1" eaLnBrk="1" hangingPunct="1">
              <a:spcBef>
                <a:spcPct val="50000"/>
              </a:spcBef>
              <a:buFont typeface="+mj-lt"/>
              <a:buAutoNum type="arabicPeriod"/>
            </a:pPr>
            <a:r>
              <a:rPr lang="nl-NL" sz="1600" b="0" dirty="0" smtClean="0">
                <a:solidFill>
                  <a:srgbClr val="64330C"/>
                </a:solidFill>
              </a:rPr>
              <a:t>Doe geen concessies aan de kwaliteitseisen </a:t>
            </a:r>
            <a:r>
              <a:rPr lang="nl-NL" sz="1600" b="0" dirty="0">
                <a:solidFill>
                  <a:srgbClr val="64330C"/>
                </a:solidFill>
              </a:rPr>
              <a:t>van mensen in de </a:t>
            </a:r>
            <a:r>
              <a:rPr lang="nl-NL" sz="1600" b="0" dirty="0" smtClean="0">
                <a:solidFill>
                  <a:srgbClr val="64330C"/>
                </a:solidFill>
              </a:rPr>
              <a:t>board. Zij moeten </a:t>
            </a:r>
            <a:r>
              <a:rPr lang="nl-NL" sz="1600" b="0" dirty="0">
                <a:solidFill>
                  <a:srgbClr val="64330C"/>
                </a:solidFill>
              </a:rPr>
              <a:t>namelijk echt verstand hebben van </a:t>
            </a:r>
            <a:r>
              <a:rPr lang="nl-NL" sz="1600" b="0" dirty="0" smtClean="0">
                <a:solidFill>
                  <a:srgbClr val="64330C"/>
                </a:solidFill>
              </a:rPr>
              <a:t>de </a:t>
            </a:r>
            <a:r>
              <a:rPr lang="nl-NL" sz="1600" b="0" dirty="0">
                <a:solidFill>
                  <a:srgbClr val="64330C"/>
                </a:solidFill>
              </a:rPr>
              <a:t>business en goed snappen wat Wim en Aisha beweegt, maar </a:t>
            </a:r>
            <a:r>
              <a:rPr lang="nl-NL" sz="1600" b="0" dirty="0" smtClean="0">
                <a:solidFill>
                  <a:srgbClr val="64330C"/>
                </a:solidFill>
              </a:rPr>
              <a:t>ook </a:t>
            </a:r>
            <a:r>
              <a:rPr lang="nl-NL" sz="1600" b="0" dirty="0">
                <a:solidFill>
                  <a:srgbClr val="64330C"/>
                </a:solidFill>
              </a:rPr>
              <a:t>Henk en Ingrid.</a:t>
            </a:r>
          </a:p>
          <a:p>
            <a:pPr eaLnBrk="1" hangingPunct="1">
              <a:spcBef>
                <a:spcPct val="50000"/>
              </a:spcBef>
              <a:buFontTx/>
              <a:buBlip>
                <a:blip r:embed="rId3"/>
              </a:buBlip>
            </a:pPr>
            <a:endParaRPr lang="nl-NL" sz="1600" b="0" dirty="0">
              <a:solidFill>
                <a:srgbClr val="64330C"/>
              </a:solidFill>
            </a:endParaRPr>
          </a:p>
        </p:txBody>
      </p:sp>
      <p:sp>
        <p:nvSpPr>
          <p:cNvPr id="3077" name="Rectangle 13"/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9144000" cy="719138"/>
          </a:xfrm>
        </p:spPr>
        <p:txBody>
          <a:bodyPr/>
          <a:lstStyle/>
          <a:p>
            <a:pPr eaLnBrk="1" hangingPunct="1"/>
            <a:r>
              <a:rPr lang="nl-NL" sz="2800" dirty="0" smtClean="0">
                <a:solidFill>
                  <a:srgbClr val="64330C"/>
                </a:solidFill>
              </a:rPr>
              <a:t>Implicaties </a:t>
            </a:r>
            <a:r>
              <a:rPr lang="nl-NL" sz="2800" dirty="0" err="1" smtClean="0">
                <a:solidFill>
                  <a:srgbClr val="64330C"/>
                </a:solidFill>
              </a:rPr>
              <a:t>Ijzeren</a:t>
            </a:r>
            <a:r>
              <a:rPr lang="nl-NL" sz="2800" dirty="0" smtClean="0">
                <a:solidFill>
                  <a:srgbClr val="64330C"/>
                </a:solidFill>
              </a:rPr>
              <a:t> Wet voor diversiteit in de board</a:t>
            </a:r>
            <a:endParaRPr lang="en-US" sz="2800" dirty="0" smtClean="0">
              <a:solidFill>
                <a:srgbClr val="64330C"/>
              </a:solidFill>
            </a:endParaRPr>
          </a:p>
        </p:txBody>
      </p:sp>
      <p:pic>
        <p:nvPicPr>
          <p:cNvPr id="6" name="Picture 2" descr="logo woonlab 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488957"/>
            <a:ext cx="1573635" cy="34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143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format Woonlab">
  <a:themeElements>
    <a:clrScheme name="Powerpoint format Woonlab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owerpoint format Woonlab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3600" b="1" i="0" u="none" strike="noStrike" cap="none" normalizeH="0" baseline="0" smtClean="0">
            <a:ln>
              <a:noFill/>
            </a:ln>
            <a:solidFill>
              <a:srgbClr val="612902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3600" b="1" i="0" u="none" strike="noStrike" cap="none" normalizeH="0" baseline="0" smtClean="0">
            <a:ln>
              <a:noFill/>
            </a:ln>
            <a:solidFill>
              <a:srgbClr val="612902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Powerpoint format Woonlab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format Woonlab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format Woonlab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format Woonlab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format Woonlab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format Woonlab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format Woonlab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format Woonlab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format Woonlab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format Woonlab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format Woonlab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format Woonlab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ogo">
  <a:themeElements>
    <a:clrScheme name="Log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ogo">
      <a:majorFont>
        <a:latin typeface="GillSans"/>
        <a:ea typeface=""/>
        <a:cs typeface=""/>
      </a:majorFont>
      <a:minorFont>
        <a:latin typeface="GillSans Light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Log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og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g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og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og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og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og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Presentatie case gebiedsgerichte aanpak Deventer</Template>
  <TotalTime>2512</TotalTime>
  <Words>214</Words>
  <Application>Microsoft Office PowerPoint</Application>
  <PresentationFormat>Diavoorstelling (4:3)</PresentationFormat>
  <Paragraphs>42</Paragraphs>
  <Slides>4</Slides>
  <Notes>4</Notes>
  <HiddenSlides>0</HiddenSlides>
  <MMClips>0</MMClips>
  <ScaleCrop>false</ScaleCrop>
  <HeadingPairs>
    <vt:vector size="4" baseType="variant">
      <vt:variant>
        <vt:lpstr>Thema</vt:lpstr>
      </vt:variant>
      <vt:variant>
        <vt:i4>2</vt:i4>
      </vt:variant>
      <vt:variant>
        <vt:lpstr>Diatitels</vt:lpstr>
      </vt:variant>
      <vt:variant>
        <vt:i4>4</vt:i4>
      </vt:variant>
    </vt:vector>
  </HeadingPairs>
  <TitlesOfParts>
    <vt:vector size="6" baseType="lpstr">
      <vt:lpstr>Powerpoint format Woonlab</vt:lpstr>
      <vt:lpstr>Logo</vt:lpstr>
      <vt:lpstr>PowerPoint-presentatie</vt:lpstr>
      <vt:lpstr>Diversiteit in bestuur &amp; toezicht politiek- sociologisch perspectief</vt:lpstr>
      <vt:lpstr>Ijzeren wet van de Oligarchie</vt:lpstr>
      <vt:lpstr>Implicaties Ijzeren Wet voor diversiteit in de board</vt:lpstr>
    </vt:vector>
  </TitlesOfParts>
  <Company>WOONLAB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Alex Grashof  |  Woonlab</dc:creator>
  <cp:lastModifiedBy>Alex Grashof</cp:lastModifiedBy>
  <cp:revision>122</cp:revision>
  <cp:lastPrinted>2016-06-27T11:48:16Z</cp:lastPrinted>
  <dcterms:created xsi:type="dcterms:W3CDTF">2008-09-03T07:47:59Z</dcterms:created>
  <dcterms:modified xsi:type="dcterms:W3CDTF">2016-06-27T11:50:02Z</dcterms:modified>
</cp:coreProperties>
</file>